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handoutMasterIdLst>
    <p:handoutMasterId r:id="rId19"/>
  </p:handoutMasterIdLst>
  <p:sldIdLst>
    <p:sldId id="303" r:id="rId2"/>
    <p:sldId id="304" r:id="rId3"/>
    <p:sldId id="301" r:id="rId4"/>
    <p:sldId id="569" r:id="rId5"/>
    <p:sldId id="570" r:id="rId6"/>
    <p:sldId id="571" r:id="rId7"/>
    <p:sldId id="565" r:id="rId8"/>
    <p:sldId id="568" r:id="rId9"/>
    <p:sldId id="572" r:id="rId10"/>
    <p:sldId id="573" r:id="rId11"/>
    <p:sldId id="551" r:id="rId12"/>
    <p:sldId id="576" r:id="rId13"/>
    <p:sldId id="577" r:id="rId14"/>
    <p:sldId id="578" r:id="rId15"/>
    <p:sldId id="579" r:id="rId16"/>
    <p:sldId id="580" r:id="rId17"/>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1"/>
    <p:restoredTop sz="75299"/>
  </p:normalViewPr>
  <p:slideViewPr>
    <p:cSldViewPr snapToGrid="0" snapToObjects="1">
      <p:cViewPr varScale="1">
        <p:scale>
          <a:sx n="109" d="100"/>
          <a:sy n="109" d="100"/>
        </p:scale>
        <p:origin x="1984" y="176"/>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10/20/20</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10/20/20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Start 11:02 AM</a:t>
            </a:r>
          </a:p>
          <a:p>
            <a:endParaRPr lang="en-US" dirty="0">
              <a:sym typeface="Wingdings" pitchFamily="2" charset="2"/>
            </a:endParaRPr>
          </a:p>
          <a:p>
            <a:r>
              <a:rPr lang="en-US" dirty="0">
                <a:sym typeface="Wingdings" pitchFamily="2" charset="2"/>
              </a:rPr>
              <a:t>Hello and welcome to the R/Medicine pre-conference workshop Intro to R for Clinicians!</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first interactive exercise! </a:t>
            </a:r>
          </a:p>
          <a:p>
            <a:endParaRPr lang="en-US" dirty="0"/>
          </a:p>
          <a:p>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694127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 a gentle introduction to data science designed for healthcare professionals and clinical researchers who don't have a background in programming. This slide shows a high-level conceptual framework of the most important steps of the data analysis process. You always start by importing data and cleaning or "tidying" it up. Then you start an iterative process of exploratory data analysis, which usually requires some data transformation. The main engines of knowledge generation are visualization and modeling. Finally, you need to communicate your results. W</a:t>
            </a:r>
          </a:p>
          <a:p>
            <a:endParaRPr lang="en-US" dirty="0"/>
          </a:p>
          <a:p>
            <a:r>
              <a:rPr lang="en-US" dirty="0"/>
              <a:t>We will introduce the basics of all of these steps today, with the exception of modeling.</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609673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introduce new concepts with lecture slides like this one, …</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913501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then practice these new skills with timed interactive coding exercises. You will work in a training environment on the web that we specifically set up for this course. </a:t>
            </a:r>
          </a:p>
          <a:p>
            <a:endParaRPr lang="en-US" dirty="0"/>
          </a:p>
          <a:p>
            <a:r>
              <a:rPr lang="en-US" dirty="0"/>
              <a:t>It's important to note that these exercises are </a:t>
            </a:r>
            <a:r>
              <a:rPr lang="en-US" u="sng" dirty="0"/>
              <a:t>timed</a:t>
            </a:r>
            <a:r>
              <a:rPr lang="en-US" dirty="0"/>
              <a:t>. It's not essential that you finish each exercise, but it's essential that you try. When the time is up, I ask that everyone </a:t>
            </a:r>
            <a:r>
              <a:rPr lang="en-US" u="sng" dirty="0"/>
              <a:t>stop</a:t>
            </a:r>
            <a:r>
              <a:rPr lang="en-US" dirty="0"/>
              <a:t> working. We will then live code the exercise to catch everyone up.</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578658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more serious thing we need to point out, since this is an interactive course - we want to provide a welcoming and supportive environment for all people, regardless of background or identity.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So we have a strict no harassment policy: this includes abusive, offensive, or degrading language, in writing or voice</a:t>
            </a:r>
          </a:p>
          <a:p>
            <a:endParaRPr lang="en-US" sz="1200" b="0" i="0" u="none" strike="noStrike" kern="1200" dirty="0">
              <a:solidFill>
                <a:schemeClr val="tx1"/>
              </a:solidFill>
              <a:effectLst/>
              <a:latin typeface="+mn-lt"/>
              <a:ea typeface="+mn-ea"/>
              <a:cs typeface="+mn-cs"/>
            </a:endParaRPr>
          </a:p>
          <a:p>
            <a:r>
              <a:rPr lang="en-US" dirty="0"/>
              <a:t>** </a:t>
            </a:r>
            <a:r>
              <a:rPr lang="en-US" sz="1200" b="0" i="0" u="none" strike="noStrike" kern="1200" dirty="0">
                <a:solidFill>
                  <a:schemeClr val="tx1"/>
                </a:solidFill>
                <a:effectLst/>
                <a:latin typeface="+mn-lt"/>
                <a:ea typeface="+mn-ea"/>
                <a:cs typeface="+mn-cs"/>
              </a:rPr>
              <a:t>for full </a:t>
            </a:r>
            <a:r>
              <a:rPr lang="en-US" sz="1200" b="0" i="0" u="none" strike="noStrike" kern="1200" dirty="0" err="1">
                <a:solidFill>
                  <a:schemeClr val="tx1"/>
                </a:solidFill>
                <a:effectLst/>
                <a:latin typeface="+mn-lt"/>
                <a:ea typeface="+mn-ea"/>
                <a:cs typeface="+mn-cs"/>
              </a:rPr>
              <a:t>CoC</a:t>
            </a:r>
            <a:r>
              <a:rPr lang="en-US" sz="1200" b="0" i="0" u="none" strike="noStrike" kern="1200" dirty="0">
                <a:solidFill>
                  <a:schemeClr val="tx1"/>
                </a:solidFill>
                <a:effectLst/>
                <a:latin typeface="+mn-lt"/>
                <a:ea typeface="+mn-ea"/>
                <a:cs typeface="+mn-cs"/>
              </a:rPr>
              <a:t> please take a look at the course website &gt; Code of Conduct or follow the link here</a:t>
            </a:r>
          </a:p>
          <a:p>
            <a:endParaRPr lang="en-US" dirty="0"/>
          </a:p>
          <a:p>
            <a:r>
              <a:rPr lang="en-US" dirty="0"/>
              <a:t>** Also, to respect the privacy of participants, we don’t allow screenshots, recordings, or photographs.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we find that you violate the code of conduct you may be removed from the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3233380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 will start by introducing themselves, and then “pass the baton” to the next person, who will then also “pass the baton” to the next person, and so on.</a:t>
            </a:r>
          </a:p>
          <a:p>
            <a:endParaRPr lang="en-US" dirty="0"/>
          </a:p>
          <a:p>
            <a:r>
              <a:rPr lang="en-US" dirty="0"/>
              <a:t>For this exercise, we encourage you to turn on your microphone and camera, if you’re comfortable.</a:t>
            </a:r>
          </a:p>
          <a:p>
            <a:endParaRPr lang="en-US" dirty="0"/>
          </a:p>
          <a:p>
            <a:r>
              <a:rPr lang="en-US" dirty="0"/>
              <a:t>At the 10 min mark, we’ll bring everyone back into the main session.</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393806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Stephan Kadauke, dialing in from Philadelphia. I’m an Assistant Professor of Pathology and Laboratory Medicine here at CHOP. I co-direct the Cell and Gene Therapy Lab, and I see patients on the apheresis service. I’m also one of the co-founders of the CHOP R User Group and was the Chair of the Organizing Committee of the R/</a:t>
            </a:r>
            <a:r>
              <a:rPr lang="en-US"/>
              <a:t>Medicine 2020 Virtual Conference.</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3993096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I’ve been coding in R for 10+</a:t>
            </a:r>
            <a:r>
              <a:rPr lang="en-US" baseline="0" dirty="0"/>
              <a:t> years, and I’m an RStudio Certified trainer.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 have taught R to physicians and other clinicians and clinical researchers at the Harvard Massachusetts General Hospital, at the University of Pennsylvania, and at various conferences, both online and offline. </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894278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we’re fortunate to have a number of helpers for the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788520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140411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part of the workshop will be webinar style, with everyone in one big session, and participants will be muted and cameras off. We are recording the main session for replay.</a:t>
            </a:r>
          </a:p>
          <a:p>
            <a:endParaRPr lang="en-US" dirty="0"/>
          </a:p>
          <a:p>
            <a:r>
              <a:rPr lang="en-US" dirty="0"/>
              <a:t>We will have two breakout sessions that will each be led by one of the </a:t>
            </a:r>
            <a:r>
              <a:rPr lang="en-US" dirty="0" err="1"/>
              <a:t>TAs.</a:t>
            </a:r>
            <a:r>
              <a:rPr lang="en-US" dirty="0"/>
              <a:t> For the breakouts, we encourage you to participate by turning on your microphone. We also encourage you to turn on your camera, if your are comfortable, but that's completely up to you. We won't record breakout sessions.</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825288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main Zoom window. On the bottom you should be able to see two buttons - Participants and Chat.</a:t>
            </a:r>
          </a:p>
          <a:p>
            <a:endParaRPr lang="en-US" dirty="0"/>
          </a:p>
          <a:p>
            <a:r>
              <a:rPr lang="en-US" dirty="0"/>
              <a:t>Click on these buttons now to open the Participants and Chat window, and place those windows somewhere you can see, if necessary by making your main Zoom window a little smaller.</a:t>
            </a:r>
          </a:p>
          <a:p>
            <a:endParaRPr lang="en-US" dirty="0"/>
          </a:p>
          <a:p>
            <a:r>
              <a:rPr lang="en-US" dirty="0"/>
              <a:t>** </a:t>
            </a:r>
          </a:p>
          <a:p>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713686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make heavy use of the Non-verbal feedback functionality of Zoom. At various points, I will ask you to click "Yes" to let me know I can keep going. What I mean by that is to click the green circle with the check mark in the Participants window.</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411199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use the Chat window as the primary communication tool, primarily to get help if you get stuck with a technical issue. Please note that the presenter can't present and monitor the chat at the same time, so please don't send me private messages. Instead, post to Everyone, briefly describing the problem you have, and you will be helped by one of our </a:t>
            </a:r>
            <a:r>
              <a:rPr lang="en-US" dirty="0" err="1"/>
              <a:t>TAs.</a:t>
            </a:r>
            <a:endParaRPr lang="en-US" dirty="0"/>
          </a:p>
          <a:p>
            <a:endParaRPr lang="en-US" dirty="0"/>
          </a:p>
          <a:p>
            <a:r>
              <a:rPr lang="en-US" dirty="0"/>
              <a:t>I also want to set expectations for help here. If you have a technical problem please use the chat to get help. But if you have questions about the material, or how to solve a problem you have that’s related to what we’re talking about at the moment, I encourage you to write it down, and ask during the breaks, or after the workshop. </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4211400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10/20/20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hyperlink" Target="https://skadauke.github.io/intro-to-r-for-clinicians-chop/conduct.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2.tiff"/><Relationship Id="rId5" Type="http://schemas.openxmlformats.org/officeDocument/2006/relationships/image" Target="../media/image11.tiff"/><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Welcome to CHOP R 101:</a:t>
            </a:r>
            <a:br>
              <a:rPr lang="en-US" sz="4400" b="1" dirty="0"/>
            </a:br>
            <a:r>
              <a:rPr lang="en-US" sz="4400" b="1" dirty="0"/>
              <a:t>Intro to R for Clinicians</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Stephan Kadauke</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Click the “yes” button in the Participants window.</a:t>
            </a:r>
          </a:p>
          <a:p>
            <a:pPr marL="0" indent="0">
              <a:buNone/>
            </a:pPr>
            <a:r>
              <a:rPr lang="en-US" sz="4400" dirty="0"/>
              <a:t>Then write your job description and department in the Chat window.</a:t>
            </a:r>
          </a:p>
        </p:txBody>
      </p:sp>
    </p:spTree>
    <p:extLst>
      <p:ext uri="{BB962C8B-B14F-4D97-AF65-F5344CB8AC3E}">
        <p14:creationId xmlns:p14="http://schemas.microsoft.com/office/powerpoint/2010/main" val="3748149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Orientation to the Course</a:t>
            </a:r>
          </a:p>
        </p:txBody>
      </p:sp>
    </p:spTree>
    <p:extLst>
      <p:ext uri="{BB962C8B-B14F-4D97-AF65-F5344CB8AC3E}">
        <p14:creationId xmlns:p14="http://schemas.microsoft.com/office/powerpoint/2010/main" val="2898463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9A259-81A2-9A40-B915-E2D41DB2ABCF}"/>
              </a:ext>
            </a:extLst>
          </p:cNvPr>
          <p:cNvSpPr>
            <a:spLocks noGrp="1"/>
          </p:cNvSpPr>
          <p:nvPr>
            <p:ph type="title"/>
          </p:nvPr>
        </p:nvSpPr>
        <p:spPr/>
        <p:txBody>
          <a:bodyPr/>
          <a:lstStyle/>
          <a:p>
            <a:r>
              <a:rPr lang="en-US" dirty="0"/>
              <a:t>The Data Analysis Pipeline</a:t>
            </a:r>
          </a:p>
        </p:txBody>
      </p:sp>
      <p:pic>
        <p:nvPicPr>
          <p:cNvPr id="3" name="Picture 2">
            <a:extLst>
              <a:ext uri="{FF2B5EF4-FFF2-40B4-BE49-F238E27FC236}">
                <a16:creationId xmlns:a16="http://schemas.microsoft.com/office/drawing/2014/main" id="{8E4F23AD-7B6E-3549-9F54-5D299725F1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Tree>
    <p:extLst>
      <p:ext uri="{BB962C8B-B14F-4D97-AF65-F5344CB8AC3E}">
        <p14:creationId xmlns:p14="http://schemas.microsoft.com/office/powerpoint/2010/main" val="4041961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849B-511D-A846-9EB8-B2ED4EDB1F08}"/>
              </a:ext>
            </a:extLst>
          </p:cNvPr>
          <p:cNvSpPr>
            <a:spLocks noGrp="1"/>
          </p:cNvSpPr>
          <p:nvPr>
            <p:ph type="title"/>
          </p:nvPr>
        </p:nvSpPr>
        <p:spPr/>
        <p:txBody>
          <a:bodyPr/>
          <a:lstStyle/>
          <a:p>
            <a:r>
              <a:rPr lang="en-US" dirty="0"/>
              <a:t>Lecture slides</a:t>
            </a:r>
          </a:p>
        </p:txBody>
      </p:sp>
      <p:pic>
        <p:nvPicPr>
          <p:cNvPr id="3" name="Picture 2">
            <a:extLst>
              <a:ext uri="{FF2B5EF4-FFF2-40B4-BE49-F238E27FC236}">
                <a16:creationId xmlns:a16="http://schemas.microsoft.com/office/drawing/2014/main" id="{12B14F2E-5E06-F94B-B8F5-9D6A244ABCF2}"/>
              </a:ext>
            </a:extLst>
          </p:cNvPr>
          <p:cNvPicPr>
            <a:picLocks noChangeAspect="1"/>
          </p:cNvPicPr>
          <p:nvPr/>
        </p:nvPicPr>
        <p:blipFill>
          <a:blip r:embed="rId3"/>
          <a:stretch>
            <a:fillRect/>
          </a:stretch>
        </p:blipFill>
        <p:spPr>
          <a:xfrm>
            <a:off x="1969625" y="1521347"/>
            <a:ext cx="8252749" cy="464217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69265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849B-511D-A846-9EB8-B2ED4EDB1F08}"/>
              </a:ext>
            </a:extLst>
          </p:cNvPr>
          <p:cNvSpPr>
            <a:spLocks noGrp="1"/>
          </p:cNvSpPr>
          <p:nvPr>
            <p:ph type="title"/>
          </p:nvPr>
        </p:nvSpPr>
        <p:spPr/>
        <p:txBody>
          <a:bodyPr/>
          <a:lstStyle/>
          <a:p>
            <a:r>
              <a:rPr lang="en-US" dirty="0"/>
              <a:t>Timed interactive coding exercises</a:t>
            </a:r>
          </a:p>
        </p:txBody>
      </p:sp>
      <p:pic>
        <p:nvPicPr>
          <p:cNvPr id="4" name="Picture 3">
            <a:extLst>
              <a:ext uri="{FF2B5EF4-FFF2-40B4-BE49-F238E27FC236}">
                <a16:creationId xmlns:a16="http://schemas.microsoft.com/office/drawing/2014/main" id="{B909198C-8830-9544-8E4D-F86E80A40312}"/>
              </a:ext>
            </a:extLst>
          </p:cNvPr>
          <p:cNvPicPr>
            <a:picLocks noChangeAspect="1"/>
          </p:cNvPicPr>
          <p:nvPr/>
        </p:nvPicPr>
        <p:blipFill>
          <a:blip r:embed="rId3"/>
          <a:stretch>
            <a:fillRect/>
          </a:stretch>
        </p:blipFill>
        <p:spPr>
          <a:xfrm>
            <a:off x="6366769" y="1724873"/>
            <a:ext cx="4968705" cy="4323144"/>
          </a:xfrm>
          <a:prstGeom prst="rect">
            <a:avLst/>
          </a:prstGeom>
        </p:spPr>
      </p:pic>
      <p:pic>
        <p:nvPicPr>
          <p:cNvPr id="5" name="Picture 4">
            <a:extLst>
              <a:ext uri="{FF2B5EF4-FFF2-40B4-BE49-F238E27FC236}">
                <a16:creationId xmlns:a16="http://schemas.microsoft.com/office/drawing/2014/main" id="{B12DDD62-767D-214A-84A6-F2F2D3F05225}"/>
              </a:ext>
            </a:extLst>
          </p:cNvPr>
          <p:cNvPicPr>
            <a:picLocks noChangeAspect="1"/>
          </p:cNvPicPr>
          <p:nvPr/>
        </p:nvPicPr>
        <p:blipFill>
          <a:blip r:embed="rId4"/>
          <a:stretch>
            <a:fillRect/>
          </a:stretch>
        </p:blipFill>
        <p:spPr>
          <a:xfrm>
            <a:off x="1024128" y="2468301"/>
            <a:ext cx="4582448" cy="2589590"/>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53ABC0E1-99F6-664E-B63C-5DF3FB4038F0}"/>
              </a:ext>
            </a:extLst>
          </p:cNvPr>
          <p:cNvPicPr>
            <a:picLocks noChangeAspect="1"/>
          </p:cNvPicPr>
          <p:nvPr/>
        </p:nvPicPr>
        <p:blipFill>
          <a:blip r:embed="rId5"/>
          <a:stretch>
            <a:fillRect/>
          </a:stretch>
        </p:blipFill>
        <p:spPr>
          <a:xfrm>
            <a:off x="4485144" y="4532958"/>
            <a:ext cx="1001019" cy="313362"/>
          </a:xfrm>
          <a:prstGeom prst="rect">
            <a:avLst/>
          </a:prstGeom>
        </p:spPr>
      </p:pic>
    </p:spTree>
    <p:extLst>
      <p:ext uri="{BB962C8B-B14F-4D97-AF65-F5344CB8AC3E}">
        <p14:creationId xmlns:p14="http://schemas.microsoft.com/office/powerpoint/2010/main" val="1434232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0F869-9F37-7C47-92B0-3961ADC01D86}"/>
              </a:ext>
            </a:extLst>
          </p:cNvPr>
          <p:cNvSpPr>
            <a:spLocks noGrp="1"/>
          </p:cNvSpPr>
          <p:nvPr>
            <p:ph type="title"/>
          </p:nvPr>
        </p:nvSpPr>
        <p:spPr/>
        <p:txBody>
          <a:bodyPr/>
          <a:lstStyle/>
          <a:p>
            <a:r>
              <a:rPr lang="en-US" dirty="0"/>
              <a:t>Code of Conduct</a:t>
            </a:r>
          </a:p>
        </p:txBody>
      </p:sp>
      <p:sp>
        <p:nvSpPr>
          <p:cNvPr id="3" name="Content Placeholder 2">
            <a:extLst>
              <a:ext uri="{FF2B5EF4-FFF2-40B4-BE49-F238E27FC236}">
                <a16:creationId xmlns:a16="http://schemas.microsoft.com/office/drawing/2014/main" id="{881D2027-F717-C04C-B3F2-8401B7D7A4FC}"/>
              </a:ext>
            </a:extLst>
          </p:cNvPr>
          <p:cNvSpPr>
            <a:spLocks noGrp="1"/>
          </p:cNvSpPr>
          <p:nvPr>
            <p:ph idx="1"/>
          </p:nvPr>
        </p:nvSpPr>
        <p:spPr>
          <a:xfrm>
            <a:off x="1024128" y="5772150"/>
            <a:ext cx="9720073" cy="537210"/>
          </a:xfrm>
        </p:spPr>
        <p:txBody>
          <a:bodyPr>
            <a:noAutofit/>
          </a:bodyPr>
          <a:lstStyle/>
          <a:p>
            <a:pPr algn="ctr"/>
            <a:r>
              <a:rPr lang="en-US" sz="2400" dirty="0">
                <a:hlinkClick r:id="rId3"/>
              </a:rPr>
              <a:t>https://skadauke.github.io/intro-to-r-for-clinicians-chop/conduct.html</a:t>
            </a:r>
            <a:endParaRPr lang="en-US" sz="2400" dirty="0"/>
          </a:p>
        </p:txBody>
      </p:sp>
      <p:grpSp>
        <p:nvGrpSpPr>
          <p:cNvPr id="10" name="Group 9">
            <a:extLst>
              <a:ext uri="{FF2B5EF4-FFF2-40B4-BE49-F238E27FC236}">
                <a16:creationId xmlns:a16="http://schemas.microsoft.com/office/drawing/2014/main" id="{6448A118-301A-064F-9B07-97BC39BBF009}"/>
              </a:ext>
            </a:extLst>
          </p:cNvPr>
          <p:cNvGrpSpPr/>
          <p:nvPr/>
        </p:nvGrpSpPr>
        <p:grpSpPr>
          <a:xfrm>
            <a:off x="1855588" y="1857022"/>
            <a:ext cx="3143956" cy="3143956"/>
            <a:chOff x="1855588" y="1857022"/>
            <a:chExt cx="3143956" cy="3143956"/>
          </a:xfrm>
        </p:grpSpPr>
        <p:sp>
          <p:nvSpPr>
            <p:cNvPr id="7" name="&quot;No&quot; Symbol 6">
              <a:extLst>
                <a:ext uri="{FF2B5EF4-FFF2-40B4-BE49-F238E27FC236}">
                  <a16:creationId xmlns:a16="http://schemas.microsoft.com/office/drawing/2014/main" id="{B62C004A-1D1F-F148-B085-BAE5DC0EFD6E}"/>
                </a:ext>
              </a:extLst>
            </p:cNvPr>
            <p:cNvSpPr/>
            <p:nvPr/>
          </p:nvSpPr>
          <p:spPr>
            <a:xfrm>
              <a:off x="1855588" y="1857022"/>
              <a:ext cx="3143956" cy="3143956"/>
            </a:xfrm>
            <a:prstGeom prst="noSmoking">
              <a:avLst>
                <a:gd name="adj" fmla="val 97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1365576C-E8BA-4846-8770-E5BD3F03C9BE}"/>
                </a:ext>
              </a:extLst>
            </p:cNvPr>
            <p:cNvSpPr txBox="1"/>
            <p:nvPr/>
          </p:nvSpPr>
          <p:spPr>
            <a:xfrm>
              <a:off x="2279495" y="3105834"/>
              <a:ext cx="2296141" cy="646331"/>
            </a:xfrm>
            <a:prstGeom prst="rect">
              <a:avLst/>
            </a:prstGeom>
            <a:noFill/>
          </p:spPr>
          <p:txBody>
            <a:bodyPr wrap="none" rtlCol="0">
              <a:spAutoFit/>
            </a:bodyPr>
            <a:lstStyle/>
            <a:p>
              <a:r>
                <a:rPr lang="en-US" sz="3600" dirty="0"/>
                <a:t>Harassment</a:t>
              </a:r>
              <a:endParaRPr lang="en-US" sz="1400" dirty="0"/>
            </a:p>
          </p:txBody>
        </p:sp>
      </p:grpSp>
      <p:grpSp>
        <p:nvGrpSpPr>
          <p:cNvPr id="11" name="Group 10">
            <a:extLst>
              <a:ext uri="{FF2B5EF4-FFF2-40B4-BE49-F238E27FC236}">
                <a16:creationId xmlns:a16="http://schemas.microsoft.com/office/drawing/2014/main" id="{8F2FCD45-E589-C644-BA2E-F00765668F2C}"/>
              </a:ext>
            </a:extLst>
          </p:cNvPr>
          <p:cNvGrpSpPr/>
          <p:nvPr/>
        </p:nvGrpSpPr>
        <p:grpSpPr>
          <a:xfrm>
            <a:off x="6825351" y="1857022"/>
            <a:ext cx="3143956" cy="3143956"/>
            <a:chOff x="6825351" y="1857022"/>
            <a:chExt cx="3143956" cy="3143956"/>
          </a:xfrm>
        </p:grpSpPr>
        <p:sp>
          <p:nvSpPr>
            <p:cNvPr id="9" name="&quot;No&quot; Symbol 8">
              <a:extLst>
                <a:ext uri="{FF2B5EF4-FFF2-40B4-BE49-F238E27FC236}">
                  <a16:creationId xmlns:a16="http://schemas.microsoft.com/office/drawing/2014/main" id="{FA199E2E-B93B-5941-82CA-BB44B9F5EBAF}"/>
                </a:ext>
              </a:extLst>
            </p:cNvPr>
            <p:cNvSpPr/>
            <p:nvPr/>
          </p:nvSpPr>
          <p:spPr>
            <a:xfrm>
              <a:off x="6825351" y="1857022"/>
              <a:ext cx="3143956" cy="3143956"/>
            </a:xfrm>
            <a:prstGeom prst="noSmoking">
              <a:avLst>
                <a:gd name="adj" fmla="val 97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914A4C20-4646-4E46-8823-29DB561FB412}"/>
                </a:ext>
              </a:extLst>
            </p:cNvPr>
            <p:cNvSpPr txBox="1"/>
            <p:nvPr/>
          </p:nvSpPr>
          <p:spPr>
            <a:xfrm>
              <a:off x="7160291" y="2551836"/>
              <a:ext cx="2474075" cy="1754326"/>
            </a:xfrm>
            <a:prstGeom prst="rect">
              <a:avLst/>
            </a:prstGeom>
            <a:noFill/>
          </p:spPr>
          <p:txBody>
            <a:bodyPr wrap="none" rtlCol="0">
              <a:spAutoFit/>
            </a:bodyPr>
            <a:lstStyle/>
            <a:p>
              <a:pPr algn="ctr"/>
              <a:r>
                <a:rPr lang="en-US" sz="3600" dirty="0"/>
                <a:t>Screenshots</a:t>
              </a:r>
            </a:p>
            <a:p>
              <a:pPr algn="ctr"/>
              <a:r>
                <a:rPr lang="en-US" sz="3600" dirty="0"/>
                <a:t>Recordings</a:t>
              </a:r>
            </a:p>
            <a:p>
              <a:pPr algn="ctr"/>
              <a:r>
                <a:rPr lang="en-US" sz="3600" dirty="0"/>
                <a:t>Photographs</a:t>
              </a:r>
              <a:endParaRPr lang="en-US" sz="1400" dirty="0"/>
            </a:p>
          </p:txBody>
        </p:sp>
      </p:grpSp>
    </p:spTree>
    <p:extLst>
      <p:ext uri="{BB962C8B-B14F-4D97-AF65-F5344CB8AC3E}">
        <p14:creationId xmlns:p14="http://schemas.microsoft.com/office/powerpoint/2010/main" val="11325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16109-873F-4849-971F-D3487A3D658A}"/>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5977D705-4666-234A-ABA0-F72749C264ED}"/>
              </a:ext>
            </a:extLst>
          </p:cNvPr>
          <p:cNvSpPr>
            <a:spLocks noGrp="1"/>
          </p:cNvSpPr>
          <p:nvPr>
            <p:ph type="body" sz="quarter" idx="13"/>
          </p:nvPr>
        </p:nvSpPr>
        <p:spPr/>
        <p:txBody>
          <a:bodyPr>
            <a:normAutofit/>
          </a:bodyPr>
          <a:lstStyle/>
          <a:p>
            <a:r>
              <a:rPr lang="en-US" sz="4400" dirty="0"/>
              <a:t>Meet and greet! We will send you into breakout rooms, where you will have 10 minutes to meet your TA and 10-15 of your fellow participants.</a:t>
            </a:r>
          </a:p>
        </p:txBody>
      </p:sp>
    </p:spTree>
    <p:extLst>
      <p:ext uri="{BB962C8B-B14F-4D97-AF65-F5344CB8AC3E}">
        <p14:creationId xmlns:p14="http://schemas.microsoft.com/office/powerpoint/2010/main" val="2413176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B9C1D22-0E2A-664C-AC34-5783CF8BC8C3}"/>
              </a:ext>
            </a:extLst>
          </p:cNvPr>
          <p:cNvGrpSpPr/>
          <p:nvPr/>
        </p:nvGrpSpPr>
        <p:grpSpPr>
          <a:xfrm>
            <a:off x="4969191" y="1327386"/>
            <a:ext cx="6246631" cy="4461136"/>
            <a:chOff x="2753530" y="184935"/>
            <a:chExt cx="6246631" cy="4461136"/>
          </a:xfrm>
        </p:grpSpPr>
        <p:pic>
          <p:nvPicPr>
            <p:cNvPr id="2" name="Picture 1"/>
            <p:cNvPicPr>
              <a:picLocks noChangeAspect="1"/>
            </p:cNvPicPr>
            <p:nvPr/>
          </p:nvPicPr>
          <p:blipFill>
            <a:blip r:embed="rId3"/>
            <a:stretch>
              <a:fillRect/>
            </a:stretch>
          </p:blipFill>
          <p:spPr>
            <a:xfrm>
              <a:off x="2753530" y="184935"/>
              <a:ext cx="6246631" cy="4461136"/>
            </a:xfrm>
            <a:prstGeom prst="rect">
              <a:avLst/>
            </a:prstGeom>
          </p:spPr>
        </p:pic>
        <p:sp>
          <p:nvSpPr>
            <p:cNvPr id="3" name="TextBox 2"/>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Stephan</a:t>
              </a:r>
            </a:p>
          </p:txBody>
        </p:sp>
      </p:grpSp>
      <p:pic>
        <p:nvPicPr>
          <p:cNvPr id="10" name="Google Shape;302;p22">
            <a:extLst>
              <a:ext uri="{FF2B5EF4-FFF2-40B4-BE49-F238E27FC236}">
                <a16:creationId xmlns:a16="http://schemas.microsoft.com/office/drawing/2014/main" id="{635A0451-EAC6-C544-9AF2-3E9196FD69B8}"/>
              </a:ext>
            </a:extLst>
          </p:cNvPr>
          <p:cNvPicPr preferRelativeResize="0"/>
          <p:nvPr/>
        </p:nvPicPr>
        <p:blipFill>
          <a:blip r:embed="rId4">
            <a:alphaModFix/>
          </a:blip>
          <a:stretch>
            <a:fillRect/>
          </a:stretch>
        </p:blipFill>
        <p:spPr>
          <a:xfrm>
            <a:off x="564372" y="1327386"/>
            <a:ext cx="4370178" cy="4477844"/>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25232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71338"/>
          <a:stretch/>
        </p:blipFill>
        <p:spPr>
          <a:xfrm>
            <a:off x="5792547" y="5134023"/>
            <a:ext cx="1769960" cy="1317861"/>
          </a:xfrm>
          <a:prstGeom prst="rect">
            <a:avLst/>
          </a:prstGeom>
        </p:spPr>
      </p:pic>
      <p:pic>
        <p:nvPicPr>
          <p:cNvPr id="6" name="Picture 5">
            <a:extLst>
              <a:ext uri="{FF2B5EF4-FFF2-40B4-BE49-F238E27FC236}">
                <a16:creationId xmlns:a16="http://schemas.microsoft.com/office/drawing/2014/main" id="{5A683FD4-58BE-F146-8494-5C5287634B7C}"/>
              </a:ext>
            </a:extLst>
          </p:cNvPr>
          <p:cNvPicPr>
            <a:picLocks noChangeAspect="1"/>
          </p:cNvPicPr>
          <p:nvPr/>
        </p:nvPicPr>
        <p:blipFill>
          <a:blip r:embed="rId4"/>
          <a:stretch>
            <a:fillRect/>
          </a:stretch>
        </p:blipFill>
        <p:spPr>
          <a:xfrm>
            <a:off x="8408785" y="5134023"/>
            <a:ext cx="2085837" cy="1370693"/>
          </a:xfrm>
          <a:prstGeom prst="rect">
            <a:avLst/>
          </a:prstGeom>
        </p:spPr>
      </p:pic>
      <p:pic>
        <p:nvPicPr>
          <p:cNvPr id="7" name="Picture 6">
            <a:extLst>
              <a:ext uri="{FF2B5EF4-FFF2-40B4-BE49-F238E27FC236}">
                <a16:creationId xmlns:a16="http://schemas.microsoft.com/office/drawing/2014/main" id="{1FE9C913-0BDC-3344-BA80-D1489C82E018}"/>
              </a:ext>
            </a:extLst>
          </p:cNvPr>
          <p:cNvPicPr>
            <a:picLocks noChangeAspect="1"/>
          </p:cNvPicPr>
          <p:nvPr/>
        </p:nvPicPr>
        <p:blipFill rotWithShape="1">
          <a:blip r:embed="rId5"/>
          <a:srcRect t="30727" b="33186"/>
          <a:stretch/>
        </p:blipFill>
        <p:spPr>
          <a:xfrm>
            <a:off x="2020710" y="5304489"/>
            <a:ext cx="2925559" cy="1055739"/>
          </a:xfrm>
          <a:prstGeom prst="rect">
            <a:avLst/>
          </a:prstGeom>
        </p:spPr>
      </p:pic>
      <p:pic>
        <p:nvPicPr>
          <p:cNvPr id="2" name="Picture 1">
            <a:extLst>
              <a:ext uri="{FF2B5EF4-FFF2-40B4-BE49-F238E27FC236}">
                <a16:creationId xmlns:a16="http://schemas.microsoft.com/office/drawing/2014/main" id="{60A68746-67EE-7C49-9CD2-F08F65887DB2}"/>
              </a:ext>
            </a:extLst>
          </p:cNvPr>
          <p:cNvPicPr>
            <a:picLocks noChangeAspect="1"/>
          </p:cNvPicPr>
          <p:nvPr/>
        </p:nvPicPr>
        <p:blipFill>
          <a:blip r:embed="rId6"/>
          <a:stretch>
            <a:fillRect/>
          </a:stretch>
        </p:blipFill>
        <p:spPr>
          <a:xfrm>
            <a:off x="1000043" y="1580058"/>
            <a:ext cx="2467727" cy="2829210"/>
          </a:xfrm>
          <a:prstGeom prst="rect">
            <a:avLst/>
          </a:prstGeom>
        </p:spPr>
      </p:pic>
      <p:pic>
        <p:nvPicPr>
          <p:cNvPr id="9" name="Picture 8">
            <a:extLst>
              <a:ext uri="{FF2B5EF4-FFF2-40B4-BE49-F238E27FC236}">
                <a16:creationId xmlns:a16="http://schemas.microsoft.com/office/drawing/2014/main" id="{7F1136C2-4AF3-4942-9927-F94F471F2FEA}"/>
              </a:ext>
            </a:extLst>
          </p:cNvPr>
          <p:cNvPicPr>
            <a:picLocks noChangeAspect="1"/>
          </p:cNvPicPr>
          <p:nvPr/>
        </p:nvPicPr>
        <p:blipFill>
          <a:blip r:embed="rId7"/>
          <a:stretch>
            <a:fillRect/>
          </a:stretch>
        </p:blipFill>
        <p:spPr>
          <a:xfrm>
            <a:off x="7734143" y="1244773"/>
            <a:ext cx="1349283" cy="1574164"/>
          </a:xfrm>
          <a:prstGeom prst="rect">
            <a:avLst/>
          </a:prstGeom>
        </p:spPr>
      </p:pic>
      <p:pic>
        <p:nvPicPr>
          <p:cNvPr id="10" name="Picture 9">
            <a:extLst>
              <a:ext uri="{FF2B5EF4-FFF2-40B4-BE49-F238E27FC236}">
                <a16:creationId xmlns:a16="http://schemas.microsoft.com/office/drawing/2014/main" id="{85E32205-5FD9-DE4D-B54E-C8F4D07ABED9}"/>
              </a:ext>
            </a:extLst>
          </p:cNvPr>
          <p:cNvPicPr>
            <a:picLocks noChangeAspect="1"/>
          </p:cNvPicPr>
          <p:nvPr/>
        </p:nvPicPr>
        <p:blipFill>
          <a:blip r:embed="rId8"/>
          <a:stretch>
            <a:fillRect/>
          </a:stretch>
        </p:blipFill>
        <p:spPr>
          <a:xfrm>
            <a:off x="9846280" y="1256348"/>
            <a:ext cx="1349283" cy="1562589"/>
          </a:xfrm>
          <a:prstGeom prst="rect">
            <a:avLst/>
          </a:prstGeom>
        </p:spPr>
      </p:pic>
      <p:pic>
        <p:nvPicPr>
          <p:cNvPr id="11" name="Picture 10">
            <a:extLst>
              <a:ext uri="{FF2B5EF4-FFF2-40B4-BE49-F238E27FC236}">
                <a16:creationId xmlns:a16="http://schemas.microsoft.com/office/drawing/2014/main" id="{FA7136B9-9AF5-8446-B934-842F104A04A7}"/>
              </a:ext>
            </a:extLst>
          </p:cNvPr>
          <p:cNvPicPr>
            <a:picLocks noChangeAspect="1"/>
          </p:cNvPicPr>
          <p:nvPr/>
        </p:nvPicPr>
        <p:blipFill>
          <a:blip r:embed="rId9"/>
          <a:stretch>
            <a:fillRect/>
          </a:stretch>
        </p:blipFill>
        <p:spPr>
          <a:xfrm>
            <a:off x="8566829" y="3340889"/>
            <a:ext cx="1617822" cy="1373267"/>
          </a:xfrm>
          <a:prstGeom prst="rect">
            <a:avLst/>
          </a:prstGeom>
        </p:spPr>
      </p:pic>
      <p:pic>
        <p:nvPicPr>
          <p:cNvPr id="5" name="Picture 4">
            <a:extLst>
              <a:ext uri="{FF2B5EF4-FFF2-40B4-BE49-F238E27FC236}">
                <a16:creationId xmlns:a16="http://schemas.microsoft.com/office/drawing/2014/main" id="{FA303D10-958B-1748-88BB-52047FE7F2BC}"/>
              </a:ext>
            </a:extLst>
          </p:cNvPr>
          <p:cNvPicPr>
            <a:picLocks noChangeAspect="1"/>
          </p:cNvPicPr>
          <p:nvPr/>
        </p:nvPicPr>
        <p:blipFill>
          <a:blip r:embed="rId10"/>
          <a:stretch>
            <a:fillRect/>
          </a:stretch>
        </p:blipFill>
        <p:spPr>
          <a:xfrm>
            <a:off x="4458210" y="1510676"/>
            <a:ext cx="2513079" cy="2898592"/>
          </a:xfrm>
          <a:prstGeom prst="rect">
            <a:avLst/>
          </a:prstGeom>
        </p:spPr>
      </p:pic>
    </p:spTree>
    <p:extLst>
      <p:ext uri="{BB962C8B-B14F-4D97-AF65-F5344CB8AC3E}">
        <p14:creationId xmlns:p14="http://schemas.microsoft.com/office/powerpoint/2010/main" val="1715907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7BE4-E7CF-C144-A4B7-915F7AF84C5A}"/>
              </a:ext>
            </a:extLst>
          </p:cNvPr>
          <p:cNvSpPr>
            <a:spLocks noGrp="1"/>
          </p:cNvSpPr>
          <p:nvPr>
            <p:ph type="title"/>
          </p:nvPr>
        </p:nvSpPr>
        <p:spPr>
          <a:xfrm>
            <a:off x="1024128" y="585217"/>
            <a:ext cx="9720072" cy="1255306"/>
          </a:xfrm>
        </p:spPr>
        <p:txBody>
          <a:bodyPr>
            <a:normAutofit/>
          </a:bodyPr>
          <a:lstStyle/>
          <a:p>
            <a:r>
              <a:rPr lang="en-US" sz="5400" dirty="0"/>
              <a:t>Introducing the helpers!</a:t>
            </a:r>
          </a:p>
        </p:txBody>
      </p:sp>
      <p:sp>
        <p:nvSpPr>
          <p:cNvPr id="3" name="Content Placeholder 2">
            <a:extLst>
              <a:ext uri="{FF2B5EF4-FFF2-40B4-BE49-F238E27FC236}">
                <a16:creationId xmlns:a16="http://schemas.microsoft.com/office/drawing/2014/main" id="{3BF4A486-A049-3949-B377-B0AFB2D49CE9}"/>
              </a:ext>
            </a:extLst>
          </p:cNvPr>
          <p:cNvSpPr>
            <a:spLocks noGrp="1"/>
          </p:cNvSpPr>
          <p:nvPr>
            <p:ph sz="half" idx="1"/>
          </p:nvPr>
        </p:nvSpPr>
        <p:spPr>
          <a:xfrm>
            <a:off x="3511605" y="1931708"/>
            <a:ext cx="4754880" cy="4341075"/>
          </a:xfrm>
        </p:spPr>
        <p:txBody>
          <a:bodyPr>
            <a:normAutofit/>
          </a:bodyPr>
          <a:lstStyle/>
          <a:p>
            <a:pPr algn="ctr"/>
            <a:r>
              <a:rPr lang="en-US" sz="3600" dirty="0"/>
              <a:t>Richard Hanna</a:t>
            </a:r>
          </a:p>
          <a:p>
            <a:pPr algn="ctr"/>
            <a:r>
              <a:rPr lang="en-US" sz="3600" dirty="0"/>
              <a:t>Silvia </a:t>
            </a:r>
            <a:r>
              <a:rPr lang="en-US" sz="3600" dirty="0" err="1"/>
              <a:t>Canelón</a:t>
            </a:r>
            <a:endParaRPr lang="en-US" sz="3600" dirty="0"/>
          </a:p>
          <a:p>
            <a:pPr algn="ctr"/>
            <a:r>
              <a:rPr lang="en-US" sz="3600" dirty="0"/>
              <a:t>Cass Wilkinson-</a:t>
            </a:r>
            <a:r>
              <a:rPr lang="en-US" sz="3600" dirty="0" err="1"/>
              <a:t>Saldaña</a:t>
            </a:r>
            <a:endParaRPr lang="en-US" sz="3600" dirty="0"/>
          </a:p>
          <a:p>
            <a:pPr algn="ctr"/>
            <a:r>
              <a:rPr lang="en-US" sz="3600" dirty="0"/>
              <a:t>Joy Payton</a:t>
            </a:r>
          </a:p>
          <a:p>
            <a:pPr algn="ctr"/>
            <a:r>
              <a:rPr lang="en-US" sz="3600" dirty="0"/>
              <a:t>Meredith Lee</a:t>
            </a:r>
          </a:p>
          <a:p>
            <a:pPr algn="ctr"/>
            <a:endParaRPr lang="en-US" sz="3600" dirty="0"/>
          </a:p>
        </p:txBody>
      </p:sp>
      <p:sp>
        <p:nvSpPr>
          <p:cNvPr id="4" name="TextBox 3">
            <a:extLst>
              <a:ext uri="{FF2B5EF4-FFF2-40B4-BE49-F238E27FC236}">
                <a16:creationId xmlns:a16="http://schemas.microsoft.com/office/drawing/2014/main" id="{10CD2F53-1577-AF45-B977-D757546641E5}"/>
              </a:ext>
            </a:extLst>
          </p:cNvPr>
          <p:cNvSpPr txBox="1"/>
          <p:nvPr/>
        </p:nvSpPr>
        <p:spPr>
          <a:xfrm>
            <a:off x="6916615" y="155916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871513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Orientation to the Technology</a:t>
            </a:r>
          </a:p>
        </p:txBody>
      </p:sp>
    </p:spTree>
    <p:extLst>
      <p:ext uri="{BB962C8B-B14F-4D97-AF65-F5344CB8AC3E}">
        <p14:creationId xmlns:p14="http://schemas.microsoft.com/office/powerpoint/2010/main" val="872495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A9BD-C2A8-1447-9397-55563AAF5767}"/>
              </a:ext>
            </a:extLst>
          </p:cNvPr>
          <p:cNvSpPr>
            <a:spLocks noGrp="1"/>
          </p:cNvSpPr>
          <p:nvPr>
            <p:ph type="title"/>
          </p:nvPr>
        </p:nvSpPr>
        <p:spPr/>
        <p:txBody>
          <a:bodyPr/>
          <a:lstStyle/>
          <a:p>
            <a:r>
              <a:rPr lang="en-US" dirty="0"/>
              <a:t>Main session   vs   Breakout rooms</a:t>
            </a:r>
          </a:p>
        </p:txBody>
      </p:sp>
      <p:pic>
        <p:nvPicPr>
          <p:cNvPr id="5" name="Picture 4" descr="Zoom | PortfolioSolutions">
            <a:extLst>
              <a:ext uri="{FF2B5EF4-FFF2-40B4-BE49-F238E27FC236}">
                <a16:creationId xmlns:a16="http://schemas.microsoft.com/office/drawing/2014/main" id="{6B065899-7863-5C48-8528-79CCC148019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2304487" y="1827307"/>
            <a:ext cx="2068033" cy="26884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Zoom | PortfolioSolutions">
            <a:extLst>
              <a:ext uri="{FF2B5EF4-FFF2-40B4-BE49-F238E27FC236}">
                <a16:creationId xmlns:a16="http://schemas.microsoft.com/office/drawing/2014/main" id="{4F3515C7-4F6E-3346-B83D-C7C424D5FC68}"/>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984099" y="18273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Zoom | PortfolioSolutions">
            <a:extLst>
              <a:ext uri="{FF2B5EF4-FFF2-40B4-BE49-F238E27FC236}">
                <a16:creationId xmlns:a16="http://schemas.microsoft.com/office/drawing/2014/main" id="{70066F5F-058F-F045-BB20-2FEA4E4001DA}"/>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7673443" y="18273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Zoom | PortfolioSolutions">
            <a:extLst>
              <a:ext uri="{FF2B5EF4-FFF2-40B4-BE49-F238E27FC236}">
                <a16:creationId xmlns:a16="http://schemas.microsoft.com/office/drawing/2014/main" id="{808E43EE-7197-5C45-A15E-E27DAE29F34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8362787" y="18273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Zoom | PortfolioSolutions">
            <a:extLst>
              <a:ext uri="{FF2B5EF4-FFF2-40B4-BE49-F238E27FC236}">
                <a16:creationId xmlns:a16="http://schemas.microsoft.com/office/drawing/2014/main" id="{DDAFEE1A-0200-F04A-9C5E-1BF5034C3182}"/>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984099" y="271715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Zoom | PortfolioSolutions">
            <a:extLst>
              <a:ext uri="{FF2B5EF4-FFF2-40B4-BE49-F238E27FC236}">
                <a16:creationId xmlns:a16="http://schemas.microsoft.com/office/drawing/2014/main" id="{AB617DFE-ABDF-BF43-9215-D2A9CA0719FD}"/>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7673443" y="271715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Zoom | PortfolioSolutions">
            <a:extLst>
              <a:ext uri="{FF2B5EF4-FFF2-40B4-BE49-F238E27FC236}">
                <a16:creationId xmlns:a16="http://schemas.microsoft.com/office/drawing/2014/main" id="{91435B54-0B03-9243-8521-C9E7A2859E5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8362787" y="271715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Zoom | PortfolioSolutions">
            <a:extLst>
              <a:ext uri="{FF2B5EF4-FFF2-40B4-BE49-F238E27FC236}">
                <a16:creationId xmlns:a16="http://schemas.microsoft.com/office/drawing/2014/main" id="{324A5CB9-3F70-9149-B09C-DAE39640B30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984099" y="36070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Zoom | PortfolioSolutions">
            <a:extLst>
              <a:ext uri="{FF2B5EF4-FFF2-40B4-BE49-F238E27FC236}">
                <a16:creationId xmlns:a16="http://schemas.microsoft.com/office/drawing/2014/main" id="{7047A5FC-EEF8-1744-9BE8-6BDDC4763BC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7673443" y="36070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Zoom | PortfolioSolutions">
            <a:extLst>
              <a:ext uri="{FF2B5EF4-FFF2-40B4-BE49-F238E27FC236}">
                <a16:creationId xmlns:a16="http://schemas.microsoft.com/office/drawing/2014/main" id="{64B9913F-D0A2-9F40-956E-A39E207B3D7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8362787" y="3607007"/>
            <a:ext cx="689344" cy="89614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7DC7652-63E1-794E-951E-6FC0A89975BF}"/>
              </a:ext>
            </a:extLst>
          </p:cNvPr>
          <p:cNvSpPr txBox="1"/>
          <p:nvPr/>
        </p:nvSpPr>
        <p:spPr>
          <a:xfrm>
            <a:off x="1430215" y="4630615"/>
            <a:ext cx="3997570" cy="1938992"/>
          </a:xfrm>
          <a:prstGeom prst="rect">
            <a:avLst/>
          </a:prstGeom>
          <a:noFill/>
        </p:spPr>
        <p:txBody>
          <a:bodyPr wrap="square" rtlCol="0">
            <a:spAutoFit/>
          </a:bodyPr>
          <a:lstStyle/>
          <a:p>
            <a:pPr algn="ctr"/>
            <a:r>
              <a:rPr lang="en-US" sz="3600" b="1" dirty="0"/>
              <a:t>Webinar-style</a:t>
            </a:r>
          </a:p>
          <a:p>
            <a:pPr algn="ctr"/>
            <a:r>
              <a:rPr lang="en-US" sz="2800" dirty="0"/>
              <a:t>100+ participants</a:t>
            </a:r>
          </a:p>
          <a:p>
            <a:pPr algn="ctr"/>
            <a:r>
              <a:rPr lang="en-US" sz="2800" dirty="0"/>
              <a:t>Mic off</a:t>
            </a:r>
          </a:p>
          <a:p>
            <a:pPr algn="ctr"/>
            <a:r>
              <a:rPr lang="en-US" sz="2800" dirty="0"/>
              <a:t>Camera off</a:t>
            </a:r>
          </a:p>
        </p:txBody>
      </p:sp>
      <p:sp>
        <p:nvSpPr>
          <p:cNvPr id="25" name="TextBox 24">
            <a:extLst>
              <a:ext uri="{FF2B5EF4-FFF2-40B4-BE49-F238E27FC236}">
                <a16:creationId xmlns:a16="http://schemas.microsoft.com/office/drawing/2014/main" id="{0DAE76AC-FEC9-A44C-98B8-718BEFF73763}"/>
              </a:ext>
            </a:extLst>
          </p:cNvPr>
          <p:cNvSpPr txBox="1"/>
          <p:nvPr/>
        </p:nvSpPr>
        <p:spPr>
          <a:xfrm>
            <a:off x="6019330" y="4630615"/>
            <a:ext cx="3997570" cy="2369880"/>
          </a:xfrm>
          <a:prstGeom prst="rect">
            <a:avLst/>
          </a:prstGeom>
          <a:noFill/>
        </p:spPr>
        <p:txBody>
          <a:bodyPr wrap="square" rtlCol="0">
            <a:spAutoFit/>
          </a:bodyPr>
          <a:lstStyle/>
          <a:p>
            <a:pPr algn="ctr"/>
            <a:r>
              <a:rPr lang="en-US" sz="3600" b="1" dirty="0"/>
              <a:t>Meeting-style</a:t>
            </a:r>
          </a:p>
          <a:p>
            <a:pPr algn="ctr"/>
            <a:r>
              <a:rPr lang="en-US" sz="2800" dirty="0"/>
              <a:t>10-15 participants / room</a:t>
            </a:r>
          </a:p>
          <a:p>
            <a:pPr algn="ctr"/>
            <a:r>
              <a:rPr lang="en-US" sz="2800" dirty="0"/>
              <a:t>Mic on</a:t>
            </a:r>
          </a:p>
          <a:p>
            <a:pPr algn="ctr"/>
            <a:r>
              <a:rPr lang="en-US" sz="2800" dirty="0"/>
              <a:t>Camera optional</a:t>
            </a:r>
          </a:p>
          <a:p>
            <a:pPr algn="ctr"/>
            <a:endParaRPr lang="en-US" sz="2800" dirty="0"/>
          </a:p>
        </p:txBody>
      </p:sp>
    </p:spTree>
    <p:extLst>
      <p:ext uri="{BB962C8B-B14F-4D97-AF65-F5344CB8AC3E}">
        <p14:creationId xmlns:p14="http://schemas.microsoft.com/office/powerpoint/2010/main" val="3448744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E249EF-A848-A344-BF5C-A414D349F55F}"/>
              </a:ext>
            </a:extLst>
          </p:cNvPr>
          <p:cNvPicPr>
            <a:picLocks noChangeAspect="1"/>
          </p:cNvPicPr>
          <p:nvPr/>
        </p:nvPicPr>
        <p:blipFill>
          <a:blip r:embed="rId3"/>
          <a:stretch>
            <a:fillRect/>
          </a:stretch>
        </p:blipFill>
        <p:spPr>
          <a:xfrm>
            <a:off x="761998" y="459018"/>
            <a:ext cx="8286848" cy="5847997"/>
          </a:xfrm>
          <a:prstGeom prst="rect">
            <a:avLst/>
          </a:prstGeom>
        </p:spPr>
      </p:pic>
      <p:pic>
        <p:nvPicPr>
          <p:cNvPr id="3" name="Picture 2">
            <a:extLst>
              <a:ext uri="{FF2B5EF4-FFF2-40B4-BE49-F238E27FC236}">
                <a16:creationId xmlns:a16="http://schemas.microsoft.com/office/drawing/2014/main" id="{6748D143-5688-9541-8BC0-CA88A2131A7D}"/>
              </a:ext>
            </a:extLst>
          </p:cNvPr>
          <p:cNvPicPr>
            <a:picLocks noChangeAspect="1"/>
          </p:cNvPicPr>
          <p:nvPr/>
        </p:nvPicPr>
        <p:blipFill>
          <a:blip r:embed="rId4"/>
          <a:stretch>
            <a:fillRect/>
          </a:stretch>
        </p:blipFill>
        <p:spPr>
          <a:xfrm>
            <a:off x="8484576" y="550985"/>
            <a:ext cx="2888699" cy="3310792"/>
          </a:xfrm>
          <a:prstGeom prst="rect">
            <a:avLst/>
          </a:prstGeom>
        </p:spPr>
      </p:pic>
      <p:pic>
        <p:nvPicPr>
          <p:cNvPr id="4" name="Picture 3">
            <a:extLst>
              <a:ext uri="{FF2B5EF4-FFF2-40B4-BE49-F238E27FC236}">
                <a16:creationId xmlns:a16="http://schemas.microsoft.com/office/drawing/2014/main" id="{4D7D85C7-73DC-FE48-95B1-D5E041D7D15D}"/>
              </a:ext>
            </a:extLst>
          </p:cNvPr>
          <p:cNvPicPr>
            <a:picLocks noChangeAspect="1"/>
          </p:cNvPicPr>
          <p:nvPr/>
        </p:nvPicPr>
        <p:blipFill>
          <a:blip r:embed="rId5"/>
          <a:stretch>
            <a:fillRect/>
          </a:stretch>
        </p:blipFill>
        <p:spPr>
          <a:xfrm>
            <a:off x="8330042" y="3340096"/>
            <a:ext cx="3183375" cy="2998449"/>
          </a:xfrm>
          <a:prstGeom prst="rect">
            <a:avLst/>
          </a:prstGeom>
        </p:spPr>
      </p:pic>
      <p:pic>
        <p:nvPicPr>
          <p:cNvPr id="2" name="Picture 1">
            <a:extLst>
              <a:ext uri="{FF2B5EF4-FFF2-40B4-BE49-F238E27FC236}">
                <a16:creationId xmlns:a16="http://schemas.microsoft.com/office/drawing/2014/main" id="{C1CE9918-1991-2C45-B74C-F5AC6D448755}"/>
              </a:ext>
            </a:extLst>
          </p:cNvPr>
          <p:cNvPicPr>
            <a:picLocks noChangeAspect="1"/>
          </p:cNvPicPr>
          <p:nvPr/>
        </p:nvPicPr>
        <p:blipFill>
          <a:blip r:embed="rId6"/>
          <a:stretch>
            <a:fillRect/>
          </a:stretch>
        </p:blipFill>
        <p:spPr>
          <a:xfrm>
            <a:off x="1152143" y="1092524"/>
            <a:ext cx="7516369" cy="4237833"/>
          </a:xfrm>
          <a:prstGeom prst="rect">
            <a:avLst/>
          </a:prstGeom>
        </p:spPr>
      </p:pic>
    </p:spTree>
    <p:extLst>
      <p:ext uri="{BB962C8B-B14F-4D97-AF65-F5344CB8AC3E}">
        <p14:creationId xmlns:p14="http://schemas.microsoft.com/office/powerpoint/2010/main" val="244872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0277B0-C473-5447-BE83-ECAAA4105565}"/>
              </a:ext>
            </a:extLst>
          </p:cNvPr>
          <p:cNvPicPr>
            <a:picLocks noChangeAspect="1"/>
          </p:cNvPicPr>
          <p:nvPr/>
        </p:nvPicPr>
        <p:blipFill>
          <a:blip r:embed="rId3"/>
          <a:stretch>
            <a:fillRect/>
          </a:stretch>
        </p:blipFill>
        <p:spPr>
          <a:xfrm>
            <a:off x="3872058" y="1331089"/>
            <a:ext cx="4447883" cy="5097802"/>
          </a:xfrm>
          <a:prstGeom prst="rect">
            <a:avLst/>
          </a:prstGeom>
        </p:spPr>
      </p:pic>
      <p:sp>
        <p:nvSpPr>
          <p:cNvPr id="4" name="Title 3">
            <a:extLst>
              <a:ext uri="{FF2B5EF4-FFF2-40B4-BE49-F238E27FC236}">
                <a16:creationId xmlns:a16="http://schemas.microsoft.com/office/drawing/2014/main" id="{EDC0C976-6A55-F544-A4B0-2565C2AC67CD}"/>
              </a:ext>
            </a:extLst>
          </p:cNvPr>
          <p:cNvSpPr>
            <a:spLocks noGrp="1"/>
          </p:cNvSpPr>
          <p:nvPr>
            <p:ph type="title"/>
          </p:nvPr>
        </p:nvSpPr>
        <p:spPr/>
        <p:txBody>
          <a:bodyPr/>
          <a:lstStyle/>
          <a:p>
            <a:r>
              <a:rPr lang="en-US" dirty="0"/>
              <a:t>Non-verbal feedback</a:t>
            </a:r>
          </a:p>
        </p:txBody>
      </p:sp>
    </p:spTree>
    <p:extLst>
      <p:ext uri="{BB962C8B-B14F-4D97-AF65-F5344CB8AC3E}">
        <p14:creationId xmlns:p14="http://schemas.microsoft.com/office/powerpoint/2010/main" val="647615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F0476-586A-AC47-971A-1F2B4CDD5664}"/>
              </a:ext>
            </a:extLst>
          </p:cNvPr>
          <p:cNvSpPr>
            <a:spLocks noGrp="1"/>
          </p:cNvSpPr>
          <p:nvPr>
            <p:ph type="title"/>
          </p:nvPr>
        </p:nvSpPr>
        <p:spPr/>
        <p:txBody>
          <a:bodyPr/>
          <a:lstStyle/>
          <a:p>
            <a:r>
              <a:rPr lang="en-US" dirty="0"/>
              <a:t>Chat window</a:t>
            </a:r>
          </a:p>
        </p:txBody>
      </p:sp>
      <p:pic>
        <p:nvPicPr>
          <p:cNvPr id="3" name="Picture 2">
            <a:extLst>
              <a:ext uri="{FF2B5EF4-FFF2-40B4-BE49-F238E27FC236}">
                <a16:creationId xmlns:a16="http://schemas.microsoft.com/office/drawing/2014/main" id="{991BD9F8-3E77-B24B-ABE8-A0A0AF3872A5}"/>
              </a:ext>
            </a:extLst>
          </p:cNvPr>
          <p:cNvPicPr>
            <a:picLocks noChangeAspect="1"/>
          </p:cNvPicPr>
          <p:nvPr/>
        </p:nvPicPr>
        <p:blipFill>
          <a:blip r:embed="rId3"/>
          <a:stretch>
            <a:fillRect/>
          </a:stretch>
        </p:blipFill>
        <p:spPr>
          <a:xfrm>
            <a:off x="2926329" y="1380226"/>
            <a:ext cx="5915670" cy="5572022"/>
          </a:xfrm>
          <a:prstGeom prst="rect">
            <a:avLst/>
          </a:prstGeom>
        </p:spPr>
      </p:pic>
    </p:spTree>
    <p:extLst>
      <p:ext uri="{BB962C8B-B14F-4D97-AF65-F5344CB8AC3E}">
        <p14:creationId xmlns:p14="http://schemas.microsoft.com/office/powerpoint/2010/main" val="12303741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12590</TotalTime>
  <Words>1085</Words>
  <Application>Microsoft Macintosh PowerPoint</Application>
  <PresentationFormat>Widescreen</PresentationFormat>
  <Paragraphs>97</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Marker Felt Thin</vt:lpstr>
      <vt:lpstr>Tw Cen MT</vt:lpstr>
      <vt:lpstr>Tw Cen MT Condensed</vt:lpstr>
      <vt:lpstr>Wingdings 3</vt:lpstr>
      <vt:lpstr>Integral</vt:lpstr>
      <vt:lpstr>Welcome to CHOP R 101: Intro to R for Clinicians</vt:lpstr>
      <vt:lpstr>PowerPoint Presentation</vt:lpstr>
      <vt:lpstr>PowerPoint Presentation</vt:lpstr>
      <vt:lpstr>Introducing the helpers!</vt:lpstr>
      <vt:lpstr>Orientation to the Technology</vt:lpstr>
      <vt:lpstr>Main session   vs   Breakout rooms</vt:lpstr>
      <vt:lpstr>PowerPoint Presentation</vt:lpstr>
      <vt:lpstr>Non-verbal feedback</vt:lpstr>
      <vt:lpstr>Chat window</vt:lpstr>
      <vt:lpstr>Your Turn #1</vt:lpstr>
      <vt:lpstr>Orientation to the Course</vt:lpstr>
      <vt:lpstr>The Data Analysis Pipeline</vt:lpstr>
      <vt:lpstr>Lecture slides</vt:lpstr>
      <vt:lpstr>Timed interactive coding exercises</vt:lpstr>
      <vt:lpstr>Code of Conduct</vt:lpstr>
      <vt:lpstr>Your Turn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609</cp:revision>
  <cp:lastPrinted>2019-02-19T22:36:37Z</cp:lastPrinted>
  <dcterms:created xsi:type="dcterms:W3CDTF">2018-02-01T22:00:01Z</dcterms:created>
  <dcterms:modified xsi:type="dcterms:W3CDTF">2020-10-20T04:22:24Z</dcterms:modified>
</cp:coreProperties>
</file>